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58" r:id="rId5"/>
    <p:sldId id="260" r:id="rId6"/>
    <p:sldId id="261" r:id="rId7"/>
    <p:sldId id="263"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8" autoAdjust="0"/>
    <p:restoredTop sz="94660"/>
  </p:normalViewPr>
  <p:slideViewPr>
    <p:cSldViewPr snapToGrid="0">
      <p:cViewPr varScale="1">
        <p:scale>
          <a:sx n="89" d="100"/>
          <a:sy n="89" d="100"/>
        </p:scale>
        <p:origin x="2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Sports Marketing Final Project</a:t>
            </a:r>
            <a:endParaRPr lang="en-US" dirty="0"/>
          </a:p>
        </p:txBody>
      </p:sp>
      <p:sp>
        <p:nvSpPr>
          <p:cNvPr id="3" name="Subtitle 2"/>
          <p:cNvSpPr>
            <a:spLocks noGrp="1"/>
          </p:cNvSpPr>
          <p:nvPr>
            <p:ph type="subTitle" idx="1"/>
          </p:nvPr>
        </p:nvSpPr>
        <p:spPr/>
        <p:txBody>
          <a:bodyPr/>
          <a:lstStyle/>
          <a:p>
            <a:r>
              <a:rPr lang="en-US" dirty="0" smtClean="0"/>
              <a:t>Brian </a:t>
            </a:r>
            <a:r>
              <a:rPr lang="en-US" dirty="0" err="1" smtClean="0"/>
              <a:t>BOzzer</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2337571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363" y="504476"/>
            <a:ext cx="9404723" cy="1400530"/>
          </a:xfrm>
        </p:spPr>
        <p:txBody>
          <a:bodyPr/>
          <a:lstStyle/>
          <a:p>
            <a:r>
              <a:rPr lang="en-US" dirty="0" smtClean="0"/>
              <a:t>Data Cleaning</a:t>
            </a:r>
            <a:endParaRPr lang="en-US" dirty="0"/>
          </a:p>
        </p:txBody>
      </p:sp>
      <p:pic>
        <p:nvPicPr>
          <p:cNvPr id="6" name="Content Placeholder 5"/>
          <p:cNvPicPr>
            <a:picLocks noGrp="1" noChangeAspect="1"/>
          </p:cNvPicPr>
          <p:nvPr>
            <p:ph idx="1"/>
          </p:nvPr>
        </p:nvPicPr>
        <p:blipFill>
          <a:blip r:embed="rId4"/>
          <a:stretch>
            <a:fillRect/>
          </a:stretch>
        </p:blipFill>
        <p:spPr>
          <a:xfrm>
            <a:off x="1232709" y="1630180"/>
            <a:ext cx="8947150" cy="1797143"/>
          </a:xfrm>
          <a:prstGeom prst="rect">
            <a:avLst/>
          </a:prstGeom>
        </p:spPr>
      </p:pic>
      <p:sp>
        <p:nvSpPr>
          <p:cNvPr id="7" name="TextBox 6"/>
          <p:cNvSpPr txBox="1"/>
          <p:nvPr/>
        </p:nvSpPr>
        <p:spPr>
          <a:xfrm>
            <a:off x="1250830" y="3968151"/>
            <a:ext cx="8980098" cy="1477328"/>
          </a:xfrm>
          <a:prstGeom prst="rect">
            <a:avLst/>
          </a:prstGeom>
          <a:noFill/>
        </p:spPr>
        <p:txBody>
          <a:bodyPr wrap="square" rtlCol="0">
            <a:spAutoFit/>
          </a:bodyPr>
          <a:lstStyle/>
          <a:p>
            <a:r>
              <a:rPr lang="en-US" dirty="0" smtClean="0"/>
              <a:t>For Data Cleaning I first dropped some columns that had a lot of missing values</a:t>
            </a:r>
          </a:p>
          <a:p>
            <a:r>
              <a:rPr lang="en-US" dirty="0" smtClean="0"/>
              <a:t>these were child and sport. I then combined all of the games attended into a total games attended column. After this I filled the missing values in the age and income values with the mean value of the column and the missing values in the comp column with zeros. </a:t>
            </a:r>
            <a:endParaRPr lang="en-US"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361076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88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a:t>
            </a:r>
            <a:endParaRPr lang="en-US" dirty="0"/>
          </a:p>
        </p:txBody>
      </p:sp>
      <p:sp>
        <p:nvSpPr>
          <p:cNvPr id="3" name="Content Placeholder 2"/>
          <p:cNvSpPr>
            <a:spLocks noGrp="1"/>
          </p:cNvSpPr>
          <p:nvPr>
            <p:ph idx="1"/>
          </p:nvPr>
        </p:nvSpPr>
        <p:spPr>
          <a:xfrm>
            <a:off x="1198204" y="1282820"/>
            <a:ext cx="4383088" cy="2288515"/>
          </a:xfrm>
        </p:spPr>
        <p:txBody>
          <a:bodyPr>
            <a:normAutofit/>
          </a:bodyPr>
          <a:lstStyle/>
          <a:p>
            <a:pPr marL="0" indent="0">
              <a:buNone/>
            </a:pPr>
            <a:r>
              <a:rPr lang="en-US" dirty="0" smtClean="0"/>
              <a:t>For Data visualization I first started off with some basic histograms to try to get a general idea about trends. For example in this histogram it shows the people who didn’t return grouped by games attended. </a:t>
            </a:r>
            <a:endParaRPr lang="en-US" dirty="0"/>
          </a:p>
        </p:txBody>
      </p:sp>
      <p:pic>
        <p:nvPicPr>
          <p:cNvPr id="4" name="Picture 3"/>
          <p:cNvPicPr>
            <a:picLocks noChangeAspect="1"/>
          </p:cNvPicPr>
          <p:nvPr/>
        </p:nvPicPr>
        <p:blipFill>
          <a:blip r:embed="rId4"/>
          <a:stretch>
            <a:fillRect/>
          </a:stretch>
        </p:blipFill>
        <p:spPr>
          <a:xfrm>
            <a:off x="5882346" y="1282820"/>
            <a:ext cx="5505450" cy="45339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894567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
        <p:nvSpPr>
          <p:cNvPr id="3" name="Content Placeholder 2"/>
          <p:cNvSpPr>
            <a:spLocks noGrp="1"/>
          </p:cNvSpPr>
          <p:nvPr>
            <p:ph idx="1"/>
          </p:nvPr>
        </p:nvSpPr>
        <p:spPr>
          <a:xfrm>
            <a:off x="1103312" y="2052918"/>
            <a:ext cx="4659133" cy="2294795"/>
          </a:xfrm>
        </p:spPr>
        <p:txBody>
          <a:bodyPr/>
          <a:lstStyle/>
          <a:p>
            <a:pPr marL="0" indent="0">
              <a:buNone/>
            </a:pPr>
            <a:r>
              <a:rPr lang="en-US" dirty="0" smtClean="0"/>
              <a:t>I then tried to find some trends between variables for instance here it shows Age compared to Games attended. I was trying to get an idea of what kinds of people were going to the games. </a:t>
            </a:r>
            <a:endParaRPr lang="en-US" dirty="0"/>
          </a:p>
        </p:txBody>
      </p:sp>
      <p:pic>
        <p:nvPicPr>
          <p:cNvPr id="4" name="Picture 3"/>
          <p:cNvPicPr>
            <a:picLocks noChangeAspect="1"/>
          </p:cNvPicPr>
          <p:nvPr/>
        </p:nvPicPr>
        <p:blipFill>
          <a:blip r:embed="rId4"/>
          <a:stretch>
            <a:fillRect/>
          </a:stretch>
        </p:blipFill>
        <p:spPr>
          <a:xfrm>
            <a:off x="6102290" y="2052918"/>
            <a:ext cx="5353050" cy="340995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167180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4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a:t>
            </a:r>
            <a:endParaRPr lang="en-US" dirty="0"/>
          </a:p>
        </p:txBody>
      </p:sp>
      <p:sp>
        <p:nvSpPr>
          <p:cNvPr id="3" name="Content Placeholder 2"/>
          <p:cNvSpPr>
            <a:spLocks noGrp="1"/>
          </p:cNvSpPr>
          <p:nvPr>
            <p:ph idx="1"/>
          </p:nvPr>
        </p:nvSpPr>
        <p:spPr>
          <a:xfrm>
            <a:off x="932742" y="1771021"/>
            <a:ext cx="4357209" cy="1670919"/>
          </a:xfrm>
        </p:spPr>
        <p:txBody>
          <a:bodyPr/>
          <a:lstStyle/>
          <a:p>
            <a:pPr marL="0" indent="0">
              <a:buNone/>
            </a:pPr>
            <a:r>
              <a:rPr lang="en-US" dirty="0" smtClean="0"/>
              <a:t>The First thing I did in Exploratory data Analysis was run a correlation test to see which variables were correlated with defectors. </a:t>
            </a:r>
            <a:endParaRPr lang="en-US" dirty="0"/>
          </a:p>
        </p:txBody>
      </p:sp>
      <p:pic>
        <p:nvPicPr>
          <p:cNvPr id="4" name="Picture 3"/>
          <p:cNvPicPr>
            <a:picLocks noChangeAspect="1"/>
          </p:cNvPicPr>
          <p:nvPr/>
        </p:nvPicPr>
        <p:blipFill>
          <a:blip r:embed="rId4"/>
          <a:stretch>
            <a:fillRect/>
          </a:stretch>
        </p:blipFill>
        <p:spPr>
          <a:xfrm>
            <a:off x="5576582" y="1771020"/>
            <a:ext cx="5251947" cy="4477379"/>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3135034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8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a:t>
            </a:r>
            <a:endParaRPr lang="en-US" dirty="0"/>
          </a:p>
        </p:txBody>
      </p:sp>
      <p:sp>
        <p:nvSpPr>
          <p:cNvPr id="3" name="Content Placeholder 2"/>
          <p:cNvSpPr>
            <a:spLocks noGrp="1"/>
          </p:cNvSpPr>
          <p:nvPr>
            <p:ph idx="1"/>
          </p:nvPr>
        </p:nvSpPr>
        <p:spPr>
          <a:xfrm>
            <a:off x="1027717" y="1525708"/>
            <a:ext cx="3794450" cy="3391350"/>
          </a:xfrm>
        </p:spPr>
        <p:txBody>
          <a:bodyPr/>
          <a:lstStyle/>
          <a:p>
            <a:pPr marL="0" indent="0">
              <a:buNone/>
            </a:pPr>
            <a:r>
              <a:rPr lang="en-US" dirty="0" smtClean="0"/>
              <a:t>Here I ran some statistical tests to determine if the variables I thought were going be significant in determining whether or not someone would return. I found that backer, games attended, and years were all statistically significant. </a:t>
            </a:r>
            <a:endParaRPr lang="en-US" dirty="0"/>
          </a:p>
        </p:txBody>
      </p:sp>
      <p:pic>
        <p:nvPicPr>
          <p:cNvPr id="4" name="Picture 3"/>
          <p:cNvPicPr>
            <a:picLocks noChangeAspect="1"/>
          </p:cNvPicPr>
          <p:nvPr/>
        </p:nvPicPr>
        <p:blipFill>
          <a:blip r:embed="rId4"/>
          <a:stretch>
            <a:fillRect/>
          </a:stretch>
        </p:blipFill>
        <p:spPr>
          <a:xfrm>
            <a:off x="5348472" y="1525707"/>
            <a:ext cx="5634846" cy="4805796"/>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9559072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3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a:t>
            </a:r>
            <a:endParaRPr lang="en-US" dirty="0"/>
          </a:p>
        </p:txBody>
      </p:sp>
      <p:sp>
        <p:nvSpPr>
          <p:cNvPr id="3" name="Content Placeholder 2"/>
          <p:cNvSpPr>
            <a:spLocks noGrp="1"/>
          </p:cNvSpPr>
          <p:nvPr>
            <p:ph idx="1"/>
          </p:nvPr>
        </p:nvSpPr>
        <p:spPr>
          <a:xfrm>
            <a:off x="1103312" y="2052918"/>
            <a:ext cx="8644537" cy="1872101"/>
          </a:xfrm>
        </p:spPr>
        <p:txBody>
          <a:bodyPr/>
          <a:lstStyle/>
          <a:p>
            <a:pPr marL="0" indent="0">
              <a:buNone/>
            </a:pPr>
            <a:r>
              <a:rPr lang="en-US" dirty="0" smtClean="0"/>
              <a:t>Here I ran a feature selection to determine how important the each variable really was to the if a season ticket holder was going to come back next year. I found that </a:t>
            </a:r>
            <a:r>
              <a:rPr lang="en-US" dirty="0" err="1" smtClean="0"/>
              <a:t>Homevalue</a:t>
            </a:r>
            <a:r>
              <a:rPr lang="en-US" dirty="0" smtClean="0"/>
              <a:t>, PCTMARR, and Years were the most significant. </a:t>
            </a:r>
            <a:endParaRPr lang="en-US" dirty="0"/>
          </a:p>
        </p:txBody>
      </p:sp>
      <p:pic>
        <p:nvPicPr>
          <p:cNvPr id="4" name="Picture 3"/>
          <p:cNvPicPr>
            <a:picLocks noChangeAspect="1"/>
          </p:cNvPicPr>
          <p:nvPr/>
        </p:nvPicPr>
        <p:blipFill>
          <a:blip r:embed="rId4"/>
          <a:stretch>
            <a:fillRect/>
          </a:stretch>
        </p:blipFill>
        <p:spPr>
          <a:xfrm>
            <a:off x="232042" y="1152983"/>
            <a:ext cx="11545889" cy="64704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067038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3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a:t>
            </a:r>
            <a:endParaRPr lang="en-US" dirty="0"/>
          </a:p>
        </p:txBody>
      </p:sp>
      <p:sp>
        <p:nvSpPr>
          <p:cNvPr id="3" name="Content Placeholder 2"/>
          <p:cNvSpPr>
            <a:spLocks noGrp="1"/>
          </p:cNvSpPr>
          <p:nvPr>
            <p:ph idx="1"/>
          </p:nvPr>
        </p:nvSpPr>
        <p:spPr>
          <a:xfrm>
            <a:off x="810015" y="1785500"/>
            <a:ext cx="3140884" cy="2890018"/>
          </a:xfrm>
        </p:spPr>
        <p:txBody>
          <a:bodyPr/>
          <a:lstStyle/>
          <a:p>
            <a:pPr marL="0" indent="0">
              <a:buNone/>
            </a:pPr>
            <a:r>
              <a:rPr lang="en-US" dirty="0" smtClean="0"/>
              <a:t>I ran many models including decision tree, KNN, Logistical regression, and random forest. Ultimately I chose random forest because of its’ high accuracy score. </a:t>
            </a:r>
            <a:endParaRPr lang="en-US" dirty="0"/>
          </a:p>
        </p:txBody>
      </p:sp>
      <p:pic>
        <p:nvPicPr>
          <p:cNvPr id="4" name="Picture 3"/>
          <p:cNvPicPr>
            <a:picLocks noChangeAspect="1"/>
          </p:cNvPicPr>
          <p:nvPr/>
        </p:nvPicPr>
        <p:blipFill>
          <a:blip r:embed="rId4"/>
          <a:stretch>
            <a:fillRect/>
          </a:stretch>
        </p:blipFill>
        <p:spPr>
          <a:xfrm>
            <a:off x="4114803" y="1853248"/>
            <a:ext cx="5800725" cy="2486025"/>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75083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7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542596" y="1431816"/>
            <a:ext cx="5090454" cy="4195481"/>
          </a:xfrm>
        </p:spPr>
        <p:txBody>
          <a:bodyPr/>
          <a:lstStyle/>
          <a:p>
            <a:pPr marL="0" indent="0">
              <a:buNone/>
            </a:pPr>
            <a:r>
              <a:rPr lang="en-US" dirty="0" smtClean="0"/>
              <a:t>This information can be used in many ways one is to use the information that was returned by the model to market to those individuals who you think are going to not come back and maybe offer them discounts or deals to incentivize their continued support of the team. It could also be used to see if ticket prices are fair or evaluate the experience of the stadium. This information will provide mangers with the proper knowledge to continue to be a successful and profiting business. </a:t>
            </a:r>
            <a:endParaRPr lang="en-US" dirty="0"/>
          </a:p>
        </p:txBody>
      </p:sp>
      <p:pic>
        <p:nvPicPr>
          <p:cNvPr id="2050" name="Picture 2" descr="Image result for bill snyder family sta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944" y="1971112"/>
            <a:ext cx="4683845" cy="3116888"/>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602736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7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64</TotalTime>
  <Words>392</Words>
  <Application>Microsoft Office PowerPoint</Application>
  <PresentationFormat>Widescreen</PresentationFormat>
  <Paragraphs>19</Paragraphs>
  <Slides>9</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vt:lpstr>
      <vt:lpstr>Sports Marketing Final Project</vt:lpstr>
      <vt:lpstr>Data Cleaning</vt:lpstr>
      <vt:lpstr>Data visualization </vt:lpstr>
      <vt:lpstr>Data Visualization</vt:lpstr>
      <vt:lpstr>Exploratory Data Analysis</vt:lpstr>
      <vt:lpstr>Hypothesis Testing</vt:lpstr>
      <vt:lpstr>Model Building</vt:lpstr>
      <vt:lpstr>Model building</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Sports Marketing Final Project</dc:title>
  <dc:creator>Brian Bozzer</dc:creator>
  <cp:lastModifiedBy>Brian Bozzer</cp:lastModifiedBy>
  <cp:revision>8</cp:revision>
  <dcterms:created xsi:type="dcterms:W3CDTF">2018-05-04T01:36:30Z</dcterms:created>
  <dcterms:modified xsi:type="dcterms:W3CDTF">2018-05-04T02:41:25Z</dcterms:modified>
</cp:coreProperties>
</file>